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72344" y="267911"/>
            <a:ext cx="10221685" cy="2616199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Итоги 2016-2017</a:t>
            </a:r>
            <a:endParaRPr lang="ru-RU" sz="6600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17543" y="4709945"/>
            <a:ext cx="6987645" cy="1388534"/>
          </a:xfrm>
        </p:spPr>
        <p:txBody>
          <a:bodyPr/>
          <a:lstStyle/>
          <a:p>
            <a:endParaRPr lang="ru-RU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ru-RU" sz="28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МБОУ «Гимназия №96»</a:t>
            </a:r>
            <a:endParaRPr lang="ru-RU" sz="2800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907971" y="1576011"/>
            <a:ext cx="7935684" cy="26161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6600" b="1" dirty="0" smtClean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Задачи на 2017-2018</a:t>
            </a:r>
            <a:endParaRPr lang="ru-RU" sz="6600" b="1" dirty="0">
              <a:ln w="0"/>
              <a:solidFill>
                <a:srgbClr val="FF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110" y="267911"/>
            <a:ext cx="2928890" cy="292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3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176646"/>
            <a:ext cx="10018713" cy="768928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успеваемости и качества</a:t>
            </a:r>
            <a:endParaRPr lang="ru-RU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180018"/>
              </p:ext>
            </p:extLst>
          </p:nvPr>
        </p:nvGraphicFramePr>
        <p:xfrm>
          <a:off x="1873405" y="1103971"/>
          <a:ext cx="10192215" cy="5130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7028"/>
                <a:gridCol w="1202328"/>
                <a:gridCol w="1784891"/>
                <a:gridCol w="1201592"/>
                <a:gridCol w="1784891"/>
                <a:gridCol w="1201593"/>
                <a:gridCol w="1749892"/>
              </a:tblGrid>
              <a:tr h="45619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классы</a:t>
                      </a: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2014-2015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2015-2016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2016-2017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9819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Качество (%)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Успеваемость (%)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Качество (%)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Успеваемость (%)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Качество (%)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Успеваемость (%)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33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2-4 классы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79,03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81,65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effectLst/>
                        </a:rPr>
                        <a:t>82,26</a:t>
                      </a:r>
                      <a:endParaRPr lang="ru-RU" sz="2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33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5-9 классы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60,31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99,42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64,08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99,61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63,65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100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33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10-11 классы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49,70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47,06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99,35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59,21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99,34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33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2-11 классы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64,62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99,70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67,24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99,70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69,13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99,90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4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6239" y="0"/>
            <a:ext cx="10018713" cy="1070264"/>
          </a:xfrm>
        </p:spPr>
        <p:txBody>
          <a:bodyPr>
            <a:normAutofit/>
          </a:bodyPr>
          <a:lstStyle/>
          <a:p>
            <a:pPr algn="l"/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ОГЭ 2017</a:t>
            </a:r>
            <a:endPara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8865520"/>
              </p:ext>
            </p:extLst>
          </p:nvPr>
        </p:nvGraphicFramePr>
        <p:xfrm>
          <a:off x="2305596" y="992208"/>
          <a:ext cx="9000000" cy="582886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284254"/>
                <a:gridCol w="1672937"/>
                <a:gridCol w="1745672"/>
                <a:gridCol w="1641764"/>
                <a:gridCol w="1655373"/>
              </a:tblGrid>
              <a:tr h="1309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  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предметы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средняя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оценка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 гимназии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качество по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Вахитовскому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району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г.Казани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качество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г.Казань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средняя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оценка по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РТ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4,27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4,4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4,2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3,9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русский язык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4,5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4,4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4,2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4,1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3,82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3,7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3,7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физика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3,93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4,2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3,9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1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английский язык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4,5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4,4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4,4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4,4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информатика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      3,5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4,2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4,1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химия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4,5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4,6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4,3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4,3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литература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      4,5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 4,3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3,9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3,9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история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       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        3,7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3,8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биология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     3,66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        3,6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3,7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3,5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3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география</a:t>
                      </a:r>
                      <a:endParaRPr lang="ru-RU" sz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3,6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  4,1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 3,9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     3,7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42" marR="521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376" y="166255"/>
            <a:ext cx="3460459" cy="123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5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3320" y="266301"/>
            <a:ext cx="10018713" cy="914400"/>
          </a:xfrm>
        </p:spPr>
        <p:txBody>
          <a:bodyPr>
            <a:normAutofit/>
          </a:bodyPr>
          <a:lstStyle/>
          <a:p>
            <a:pPr algn="l"/>
            <a:r>
              <a:rPr lang="ru-RU" sz="4800" b="1" i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Результаты ЕГЭ</a:t>
            </a:r>
            <a:endParaRPr lang="ru-RU" sz="4800" b="1" i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12"/>
          <a:stretch/>
        </p:blipFill>
        <p:spPr>
          <a:xfrm>
            <a:off x="8821882" y="2"/>
            <a:ext cx="3370118" cy="1446999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014718"/>
              </p:ext>
            </p:extLst>
          </p:nvPr>
        </p:nvGraphicFramePr>
        <p:xfrm>
          <a:off x="2525883" y="1290689"/>
          <a:ext cx="9600801" cy="5529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4297"/>
                <a:gridCol w="1211285"/>
                <a:gridCol w="1208314"/>
                <a:gridCol w="1197428"/>
                <a:gridCol w="1567534"/>
                <a:gridCol w="1230086"/>
                <a:gridCol w="1251857"/>
              </a:tblGrid>
              <a:tr h="10413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предмет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средний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балл по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гимназии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u="sng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 </a:t>
                      </a:r>
                      <a:r>
                        <a:rPr lang="ru-RU" sz="2400" b="1" u="sng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 г.</a:t>
                      </a:r>
                      <a:endParaRPr lang="ru-RU" sz="1800" b="1" u="sng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средний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балл по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гимназии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u="sng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2400" b="1" u="sng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2016 г.</a:t>
                      </a: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средний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балл по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гимназии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u="sng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2400" b="1" u="sng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2017 г.</a:t>
                      </a: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u="sng" kern="120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Вахитовскому</a:t>
                      </a:r>
                      <a:r>
                        <a:rPr lang="ru-RU" sz="1800" b="1" u="sng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р-ну</a:t>
                      </a:r>
                      <a:endParaRPr lang="ru-RU" sz="1800" b="1" u="sng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 Казани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2000" b="1" u="sng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РТ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5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русский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76,3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76,70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73,9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74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72,03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72,57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8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51,2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60,65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  57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61,5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55,78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55,68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информатика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49,66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59,5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  69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79,2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70,23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67,73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биология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  63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64,72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62,6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60,7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58,40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59,18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8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литература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 66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67,2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 56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63,5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64,16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64,35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5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английский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82,44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76,5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66,9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79,2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77,02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75,43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5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обществознание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  62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62,37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  58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60,4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60,16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60,73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химия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  62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 59,80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  65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66,7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63,32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63,19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8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физика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 57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  59,8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 60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  62,9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56,96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56,70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60,8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61,27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   52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  56,7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tx1"/>
                          </a:solidFill>
                          <a:effectLst/>
                        </a:rPr>
                        <a:t>57,97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59,36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93" marR="4469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043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8740" y="-119746"/>
            <a:ext cx="10018713" cy="1226127"/>
          </a:xfrm>
        </p:spPr>
        <p:txBody>
          <a:bodyPr>
            <a:normAutofit/>
          </a:bodyPr>
          <a:lstStyle/>
          <a:p>
            <a:pPr algn="l"/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Сравнительно 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высоких результатов за 3 года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012918"/>
              </p:ext>
            </p:extLst>
          </p:nvPr>
        </p:nvGraphicFramePr>
        <p:xfrm>
          <a:off x="2528284" y="1093579"/>
          <a:ext cx="9289474" cy="5713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3096"/>
                <a:gridCol w="2322126"/>
                <a:gridCol w="2322126"/>
                <a:gridCol w="2322126"/>
              </a:tblGrid>
              <a:tr h="427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Предмет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Количество учащихся, получивших </a:t>
                      </a:r>
                      <a:r>
                        <a:rPr lang="ru-RU" sz="2400" u="sng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 80 до 100 баллов </a:t>
                      </a:r>
                      <a:endParaRPr lang="ru-RU" sz="1800" u="sng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6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u="sng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2000" b="1" u="sng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u="sng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2000" b="1" u="sng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u="sng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endParaRPr lang="ru-RU" sz="2000" b="1" u="sng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7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Русский язык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6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Математика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27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Физика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46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Обществознание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27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Информатика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46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Биология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27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Химия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46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Английский язык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27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История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27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Литература</a:t>
                      </a:r>
                      <a:endParaRPr lang="ru-RU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2796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  <a:endParaRPr lang="ru-RU" sz="28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  <a:endParaRPr lang="ru-RU" sz="28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ru-RU" sz="28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9665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7827" y="145473"/>
            <a:ext cx="10018713" cy="1184564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ОУ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Вахитовского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района по итогам              муниципального этапа всероссийских олимпиад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6882485"/>
              </p:ext>
            </p:extLst>
          </p:nvPr>
        </p:nvGraphicFramePr>
        <p:xfrm>
          <a:off x="2752283" y="921639"/>
          <a:ext cx="8844257" cy="5805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0828"/>
                <a:gridCol w="2210828"/>
                <a:gridCol w="2210828"/>
                <a:gridCol w="2211773"/>
              </a:tblGrid>
              <a:tr h="301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</a:rPr>
                        <a:t>Вахитовский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 р-н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Кол-во призеров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МЭ </a:t>
                      </a:r>
                      <a:r>
                        <a:rPr lang="ru-RU" sz="2400" u="sng" dirty="0">
                          <a:solidFill>
                            <a:srgbClr val="C00000"/>
                          </a:solidFill>
                          <a:effectLst/>
                        </a:rPr>
                        <a:t>2014/15</a:t>
                      </a:r>
                      <a:endParaRPr lang="ru-RU" sz="1600" u="sng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Кол-во призеров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МЭ </a:t>
                      </a:r>
                      <a:r>
                        <a:rPr lang="ru-RU" sz="2400" b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2015\16</a:t>
                      </a: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Кол-во призеров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МЭ </a:t>
                      </a:r>
                      <a:r>
                        <a:rPr lang="ru-RU" sz="2400" b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2016\17</a:t>
                      </a: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Лицей №131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144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147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221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Лицей К(П)ФУ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83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93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123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СОШ №39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30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34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54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СОШИ СОлНЦе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18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33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СОШ №18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            22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18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Гимназия №96</a:t>
                      </a:r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14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11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ru-RU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СОШ №12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            12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Лицей №116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              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Гимназия №3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              7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Гимназия №27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  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Лицей №5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              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Гимназия №28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 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      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  <a:tr h="338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Гимназия №1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             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</a:rPr>
                        <a:t>           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10" marR="5521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7133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392" y="145475"/>
            <a:ext cx="10018713" cy="105987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базовых школ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Вахитовского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 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Приволжского районов в 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системе РТ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027644"/>
              </p:ext>
            </p:extLst>
          </p:nvPr>
        </p:nvGraphicFramePr>
        <p:xfrm>
          <a:off x="1619392" y="917302"/>
          <a:ext cx="10518179" cy="5816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5637"/>
                <a:gridCol w="2412280"/>
                <a:gridCol w="1340427"/>
                <a:gridCol w="1385950"/>
                <a:gridCol w="1164771"/>
                <a:gridCol w="892629"/>
                <a:gridCol w="1839685"/>
                <a:gridCol w="1066800"/>
              </a:tblGrid>
              <a:tr h="7273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п\п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организации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Ср. </a:t>
                      </a: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балл </a:t>
                      </a:r>
                      <a:r>
                        <a:rPr lang="ru-RU" sz="1600" u="sng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(русский язык)</a:t>
                      </a:r>
                      <a:endParaRPr lang="ru-RU" sz="1600" u="sng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58775" algn="l"/>
                          <a:tab pos="1077913" algn="l"/>
                        </a:tabLst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Ср. балл</a:t>
                      </a:r>
                      <a:r>
                        <a:rPr lang="ru-RU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400" b="1" u="sng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600" b="1" u="sng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  <a:r>
                        <a:rPr lang="ru-RU" sz="1400" b="1" u="sng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400" b="1" u="sng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Ср. </a:t>
                      </a: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балл (предметы </a:t>
                      </a:r>
                      <a:r>
                        <a:rPr lang="ru-RU" sz="1600" b="1" u="sng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1600" b="1" u="sng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выбору)</a:t>
                      </a:r>
                      <a:endParaRPr lang="ru-RU" sz="1600" b="1" u="sng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Доля 80 и более баллов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Кол-во 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Победителей </a:t>
                      </a: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 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Призеров олимпиад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Итоговый рейтинг</a:t>
                      </a:r>
                      <a:endPara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2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МАОУ «Лицей №131»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83,18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78,13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73,51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48,4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114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1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ФГАОУ </a:t>
                      </a:r>
                      <a:r>
                        <a:rPr lang="ru-RU" sz="1600" dirty="0" smtClean="0">
                          <a:effectLst/>
                        </a:rPr>
                        <a:t>К(П)ФУ (</a:t>
                      </a:r>
                      <a:r>
                        <a:rPr lang="en-US" sz="1600" dirty="0">
                          <a:effectLst/>
                        </a:rPr>
                        <a:t>IT</a:t>
                      </a:r>
                      <a:r>
                        <a:rPr lang="ru-RU" sz="1600" dirty="0" smtClean="0">
                          <a:effectLst/>
                        </a:rPr>
                        <a:t>-Лицей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83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75,33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79,79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55,32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86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1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ФГАОУ </a:t>
                      </a:r>
                      <a:r>
                        <a:rPr lang="ru-RU" sz="1600" dirty="0" smtClean="0">
                          <a:effectLst/>
                        </a:rPr>
                        <a:t>К(П)ФУ Лицей </a:t>
                      </a:r>
                      <a:r>
                        <a:rPr lang="ru-RU" sz="1600" dirty="0" err="1">
                          <a:effectLst/>
                        </a:rPr>
                        <a:t>им.Н.И.Лобачевского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80,82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72,43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75,11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42,54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МАОУ «</a:t>
                      </a:r>
                      <a:r>
                        <a:rPr lang="ru-RU" sz="1600" dirty="0" err="1">
                          <a:effectLst/>
                        </a:rPr>
                        <a:t>СОлНЦе</a:t>
                      </a:r>
                      <a:r>
                        <a:rPr lang="ru-RU" sz="1600" dirty="0">
                          <a:effectLst/>
                        </a:rPr>
                        <a:t>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80,09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73,06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73,81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33,73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18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8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2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МБОУ «СОШ№12»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82,93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63,75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71,44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32,04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17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МАОУ «Гимназия №19»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77,82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64,37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69,89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24,87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60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23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МАОУ «Гимназия №139»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77,70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59,81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68,99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24,35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3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60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МБОУ «Гимназия №6»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79,39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56,09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65,51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27,4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87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МАОУ «СОШ№39»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72,64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58,96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64,66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19,34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20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91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МБОУ «Гимназия №40»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78,35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65,45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62,55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20,55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95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МБОУ «Гимназия №3»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74,39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60,40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69,09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28,00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-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99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МАОУ «СОШ№18»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76,28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49,55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68,98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22,41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110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МБОУ «Лицей №116»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76,16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54,81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65,23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14,55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</a:rPr>
                        <a:t>3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129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МБОУ «Гимназия №96»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73,87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57,52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59,67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11,28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159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МБОУ «Лицей №5»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73,71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46,67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66,67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19,19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174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7" marR="388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755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6970" y="-108857"/>
            <a:ext cx="10018713" cy="881743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Приоритетные задачи на 2017-2018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уч.год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00" y="772886"/>
            <a:ext cx="10504714" cy="6085114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продолжить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работу по повышению качественных показателей результатов обучения и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ГИА учащихся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активизировать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работу по методическому сопровождению внедрения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начального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основного общего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образования, в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 числе для обучающихся с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ОВЗ;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продолжить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опережающее внедрение ФГОС основного общего образования, обеспечив комплексное методическое сопровождение;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обеспечить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введение учебного предмета «Астрономия» как обязательного изучения на уровне среднего общего образования;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совершенствовать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работу по выявлению, поддержки и сопровождению одаренных школьников;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совершенствовать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единую систему профессиональной ориентации школьников, продолжить развитие 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предпрофильной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подготовки и профильного обучения;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повысить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эффективность реализации государственной программы «Сохранение, изучение и развитие государственных языков Республики Татарстан и других языков в Республике Татарстан на 2014-2020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1200"/>
              </a:spcAft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6238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131</TotalTime>
  <Words>892</Words>
  <Application>Microsoft Office PowerPoint</Application>
  <PresentationFormat>Широкоэкранный</PresentationFormat>
  <Paragraphs>467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Times New Roman</vt:lpstr>
      <vt:lpstr>Параллакс</vt:lpstr>
      <vt:lpstr>Итоги 2016-2017</vt:lpstr>
      <vt:lpstr>Результаты успеваемости и качества</vt:lpstr>
      <vt:lpstr>Результаты ОГЭ 2017</vt:lpstr>
      <vt:lpstr>Результаты ЕГЭ</vt:lpstr>
      <vt:lpstr>Сравнительно количество высоких результатов за 3 года</vt:lpstr>
      <vt:lpstr>Рейтинг ОУ Вахитовского района по итогам              муниципального этапа всероссийских олимпиад </vt:lpstr>
      <vt:lpstr>Рейтинг базовых школ Вахитовского и  Приволжского районов в системе РТ </vt:lpstr>
      <vt:lpstr>Приоритетные задачи на 2017-2018 уч.год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2016-2017 уч. года</dc:title>
  <dc:creator>96 МБОУ Гимназия</dc:creator>
  <cp:lastModifiedBy>96 МБОУ Гимназия</cp:lastModifiedBy>
  <cp:revision>16</cp:revision>
  <dcterms:created xsi:type="dcterms:W3CDTF">2017-08-28T06:24:56Z</dcterms:created>
  <dcterms:modified xsi:type="dcterms:W3CDTF">2017-08-29T05:13:45Z</dcterms:modified>
</cp:coreProperties>
</file>